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74"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3" d="100"/>
          <a:sy n="83" d="100"/>
        </p:scale>
        <p:origin x="61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CD0119C-1183-4A32-A3A1-EEEBDFFF5C52}" type="datetimeFigureOut">
              <a:rPr lang="en-IN" smtClean="0"/>
              <a:t>24-08-2020</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791C9B2F-2D1C-4EAB-90E7-2CBB9BDCF704}"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1475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D0119C-1183-4A32-A3A1-EEEBDFFF5C52}" type="datetimeFigureOut">
              <a:rPr lang="en-IN" smtClean="0"/>
              <a:t>24-08-2020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91C9B2F-2D1C-4EAB-90E7-2CBB9BDCF704}" type="slidenum">
              <a:rPr lang="en-IN" smtClean="0"/>
              <a:t>‹#›</a:t>
            </a:fld>
            <a:endParaRPr lang="en-IN"/>
          </a:p>
        </p:txBody>
      </p:sp>
    </p:spTree>
    <p:extLst>
      <p:ext uri="{BB962C8B-B14F-4D97-AF65-F5344CB8AC3E}">
        <p14:creationId xmlns:p14="http://schemas.microsoft.com/office/powerpoint/2010/main" val="3921930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D0119C-1183-4A32-A3A1-EEEBDFFF5C52}" type="datetimeFigureOut">
              <a:rPr lang="en-IN" smtClean="0"/>
              <a:t>24-08-2020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1C9B2F-2D1C-4EAB-90E7-2CBB9BDCF704}"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9586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D0119C-1183-4A32-A3A1-EEEBDFFF5C52}" type="datetimeFigureOut">
              <a:rPr lang="en-IN" smtClean="0"/>
              <a:t>24-08-2020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1C9B2F-2D1C-4EAB-90E7-2CBB9BDCF704}"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7095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D0119C-1183-4A32-A3A1-EEEBDFFF5C52}" type="datetimeFigureOut">
              <a:rPr lang="en-IN" smtClean="0"/>
              <a:t>24-08-2020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1C9B2F-2D1C-4EAB-90E7-2CBB9BDCF704}" type="slidenum">
              <a:rPr lang="en-IN" smtClean="0"/>
              <a:t>‹#›</a:t>
            </a:fld>
            <a:endParaRPr lang="en-IN"/>
          </a:p>
        </p:txBody>
      </p:sp>
    </p:spTree>
    <p:extLst>
      <p:ext uri="{BB962C8B-B14F-4D97-AF65-F5344CB8AC3E}">
        <p14:creationId xmlns:p14="http://schemas.microsoft.com/office/powerpoint/2010/main" val="3430598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D0119C-1183-4A32-A3A1-EEEBDFFF5C52}" type="datetimeFigureOut">
              <a:rPr lang="en-IN" smtClean="0"/>
              <a:t>24-08-2020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1C9B2F-2D1C-4EAB-90E7-2CBB9BDCF704}"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3076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D0119C-1183-4A32-A3A1-EEEBDFFF5C52}" type="datetimeFigureOut">
              <a:rPr lang="en-IN" smtClean="0"/>
              <a:t>24-08-2020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1C9B2F-2D1C-4EAB-90E7-2CBB9BDCF704}"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5627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0119C-1183-4A32-A3A1-EEEBDFFF5C52}" type="datetimeFigureOut">
              <a:rPr lang="en-IN" smtClean="0"/>
              <a:t>24-08-2020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1C9B2F-2D1C-4EAB-90E7-2CBB9BDCF704}"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4623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0119C-1183-4A32-A3A1-EEEBDFFF5C52}" type="datetimeFigureOut">
              <a:rPr lang="en-IN" smtClean="0"/>
              <a:t>24-08-2020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1C9B2F-2D1C-4EAB-90E7-2CBB9BDCF704}"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059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0119C-1183-4A32-A3A1-EEEBDFFF5C52}" type="datetimeFigureOut">
              <a:rPr lang="en-IN" smtClean="0"/>
              <a:t>24-08-2020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1C9B2F-2D1C-4EAB-90E7-2CBB9BDCF704}" type="slidenum">
              <a:rPr lang="en-IN" smtClean="0"/>
              <a:t>‹#›</a:t>
            </a:fld>
            <a:endParaRPr lang="en-IN"/>
          </a:p>
        </p:txBody>
      </p:sp>
    </p:spTree>
    <p:extLst>
      <p:ext uri="{BB962C8B-B14F-4D97-AF65-F5344CB8AC3E}">
        <p14:creationId xmlns:p14="http://schemas.microsoft.com/office/powerpoint/2010/main" val="4129994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D0119C-1183-4A32-A3A1-EEEBDFFF5C52}" type="datetimeFigureOut">
              <a:rPr lang="en-IN" smtClean="0"/>
              <a:t>24-08-2020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1C9B2F-2D1C-4EAB-90E7-2CBB9BDCF704}"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1208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D0119C-1183-4A32-A3A1-EEEBDFFF5C52}" type="datetimeFigureOut">
              <a:rPr lang="en-IN" smtClean="0"/>
              <a:t>24-08-2020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91C9B2F-2D1C-4EAB-90E7-2CBB9BDCF704}" type="slidenum">
              <a:rPr lang="en-IN" smtClean="0"/>
              <a:t>‹#›</a:t>
            </a:fld>
            <a:endParaRPr lang="en-IN"/>
          </a:p>
        </p:txBody>
      </p:sp>
    </p:spTree>
    <p:extLst>
      <p:ext uri="{BB962C8B-B14F-4D97-AF65-F5344CB8AC3E}">
        <p14:creationId xmlns:p14="http://schemas.microsoft.com/office/powerpoint/2010/main" val="1117611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D0119C-1183-4A32-A3A1-EEEBDFFF5C52}" type="datetimeFigureOut">
              <a:rPr lang="en-IN" smtClean="0"/>
              <a:t>24-08-2020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91C9B2F-2D1C-4EAB-90E7-2CBB9BDCF704}"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2736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D0119C-1183-4A32-A3A1-EEEBDFFF5C52}" type="datetimeFigureOut">
              <a:rPr lang="en-IN" smtClean="0"/>
              <a:t>24-08-2020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91C9B2F-2D1C-4EAB-90E7-2CBB9BDCF704}"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8849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D0119C-1183-4A32-A3A1-EEEBDFFF5C52}" type="datetimeFigureOut">
              <a:rPr lang="en-IN" smtClean="0"/>
              <a:t>24-08-2020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91C9B2F-2D1C-4EAB-90E7-2CBB9BDCF704}" type="slidenum">
              <a:rPr lang="en-IN" smtClean="0"/>
              <a:t>‹#›</a:t>
            </a:fld>
            <a:endParaRPr lang="en-IN"/>
          </a:p>
        </p:txBody>
      </p:sp>
    </p:spTree>
    <p:extLst>
      <p:ext uri="{BB962C8B-B14F-4D97-AF65-F5344CB8AC3E}">
        <p14:creationId xmlns:p14="http://schemas.microsoft.com/office/powerpoint/2010/main" val="600406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D0119C-1183-4A32-A3A1-EEEBDFFF5C52}" type="datetimeFigureOut">
              <a:rPr lang="en-IN" smtClean="0"/>
              <a:t>24-08-2020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91C9B2F-2D1C-4EAB-90E7-2CBB9BDCF704}"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037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D0119C-1183-4A32-A3A1-EEEBDFFF5C52}" type="datetimeFigureOut">
              <a:rPr lang="en-IN" smtClean="0"/>
              <a:t>24-08-2020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91C9B2F-2D1C-4EAB-90E7-2CBB9BDCF704}" type="slidenum">
              <a:rPr lang="en-IN" smtClean="0"/>
              <a:t>‹#›</a:t>
            </a:fld>
            <a:endParaRPr lang="en-IN"/>
          </a:p>
        </p:txBody>
      </p:sp>
    </p:spTree>
    <p:extLst>
      <p:ext uri="{BB962C8B-B14F-4D97-AF65-F5344CB8AC3E}">
        <p14:creationId xmlns:p14="http://schemas.microsoft.com/office/powerpoint/2010/main" val="37359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CD0119C-1183-4A32-A3A1-EEEBDFFF5C52}" type="datetimeFigureOut">
              <a:rPr lang="en-IN" smtClean="0"/>
              <a:t>24-08-2020</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91C9B2F-2D1C-4EAB-90E7-2CBB9BDCF704}" type="slidenum">
              <a:rPr lang="en-IN" smtClean="0"/>
              <a:t>‹#›</a:t>
            </a:fld>
            <a:endParaRPr lang="en-IN"/>
          </a:p>
        </p:txBody>
      </p:sp>
    </p:spTree>
    <p:extLst>
      <p:ext uri="{BB962C8B-B14F-4D97-AF65-F5344CB8AC3E}">
        <p14:creationId xmlns:p14="http://schemas.microsoft.com/office/powerpoint/2010/main" val="34909975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966A7-CFA3-4447-8E1F-70166B146479}"/>
              </a:ext>
            </a:extLst>
          </p:cNvPr>
          <p:cNvSpPr>
            <a:spLocks noGrp="1"/>
          </p:cNvSpPr>
          <p:nvPr>
            <p:ph type="ctrTitle"/>
          </p:nvPr>
        </p:nvSpPr>
        <p:spPr>
          <a:xfrm>
            <a:off x="2811669" y="2314343"/>
            <a:ext cx="6815669" cy="1515533"/>
          </a:xfrm>
        </p:spPr>
        <p:txBody>
          <a:bodyPr>
            <a:normAutofit fontScale="90000"/>
          </a:bodyPr>
          <a:lstStyle/>
          <a:p>
            <a:r>
              <a:rPr lang="en-IN" b="1" dirty="0">
                <a:solidFill>
                  <a:schemeClr val="tx1"/>
                </a:solidFill>
              </a:rPr>
              <a:t>UV-Visible Spectroscopy</a:t>
            </a:r>
            <a:br>
              <a:rPr lang="en-IN" b="1" dirty="0">
                <a:solidFill>
                  <a:schemeClr val="tx1"/>
                </a:solidFill>
              </a:rPr>
            </a:br>
            <a:r>
              <a:rPr lang="en-IN" sz="2700" b="1" dirty="0">
                <a:solidFill>
                  <a:schemeClr val="tx1"/>
                </a:solidFill>
              </a:rPr>
              <a:t>Part – 3</a:t>
            </a:r>
            <a:br>
              <a:rPr lang="en-IN" sz="2700" b="1" dirty="0">
                <a:solidFill>
                  <a:schemeClr val="tx1"/>
                </a:solidFill>
              </a:rPr>
            </a:br>
            <a:r>
              <a:rPr lang="en-IN" sz="2700" b="1" dirty="0">
                <a:solidFill>
                  <a:schemeClr val="tx1"/>
                </a:solidFill>
              </a:rPr>
              <a:t>Analytical chemistry</a:t>
            </a:r>
            <a:br>
              <a:rPr lang="en-IN" sz="2700" b="1" dirty="0">
                <a:solidFill>
                  <a:schemeClr val="tx1"/>
                </a:solidFill>
              </a:rPr>
            </a:br>
            <a:r>
              <a:rPr lang="en-IN" sz="2700" b="1" dirty="0">
                <a:solidFill>
                  <a:schemeClr val="tx1"/>
                </a:solidFill>
              </a:rPr>
              <a:t>III B.Sc, semester - 5, paper - 6</a:t>
            </a:r>
            <a:br>
              <a:rPr lang="en-IN" sz="2700" dirty="0">
                <a:solidFill>
                  <a:schemeClr val="tx1"/>
                </a:solidFill>
              </a:rPr>
            </a:br>
            <a:endParaRPr lang="en-IN" sz="2700" dirty="0">
              <a:solidFill>
                <a:schemeClr val="tx1"/>
              </a:solidFill>
            </a:endParaRPr>
          </a:p>
        </p:txBody>
      </p:sp>
      <p:sp>
        <p:nvSpPr>
          <p:cNvPr id="3" name="Subtitle 2">
            <a:extLst>
              <a:ext uri="{FF2B5EF4-FFF2-40B4-BE49-F238E27FC236}">
                <a16:creationId xmlns:a16="http://schemas.microsoft.com/office/drawing/2014/main" id="{6B029C04-439B-431C-82C3-D2FDF3029B32}"/>
              </a:ext>
            </a:extLst>
          </p:cNvPr>
          <p:cNvSpPr>
            <a:spLocks noGrp="1"/>
          </p:cNvSpPr>
          <p:nvPr>
            <p:ph type="subTitle" idx="1"/>
          </p:nvPr>
        </p:nvSpPr>
        <p:spPr>
          <a:xfrm>
            <a:off x="2683932" y="3644345"/>
            <a:ext cx="6815669" cy="1616768"/>
          </a:xfrm>
        </p:spPr>
        <p:txBody>
          <a:bodyPr>
            <a:normAutofit fontScale="92500" lnSpcReduction="10000"/>
          </a:bodyPr>
          <a:lstStyle/>
          <a:p>
            <a:endParaRPr lang="en-US" dirty="0"/>
          </a:p>
          <a:p>
            <a:r>
              <a:rPr lang="en-US" sz="2000" b="1" dirty="0"/>
              <a:t>Vijaya Lakshmi Sada </a:t>
            </a:r>
            <a:endParaRPr lang="en-IN" sz="2000" b="1" dirty="0"/>
          </a:p>
          <a:p>
            <a:r>
              <a:rPr lang="en-IN" sz="2000" b="1" dirty="0"/>
              <a:t>Guest faculty</a:t>
            </a:r>
          </a:p>
          <a:p>
            <a:r>
              <a:rPr lang="en-IN" sz="2000" b="1" dirty="0"/>
              <a:t>P.R. Govt. College (A), kakinada</a:t>
            </a:r>
          </a:p>
          <a:p>
            <a:endParaRPr lang="en-IN" dirty="0"/>
          </a:p>
        </p:txBody>
      </p:sp>
    </p:spTree>
    <p:extLst>
      <p:ext uri="{BB962C8B-B14F-4D97-AF65-F5344CB8AC3E}">
        <p14:creationId xmlns:p14="http://schemas.microsoft.com/office/powerpoint/2010/main" val="3448744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9904C-975A-44CF-A2EA-A1A291B40633}"/>
              </a:ext>
            </a:extLst>
          </p:cNvPr>
          <p:cNvSpPr>
            <a:spLocks noGrp="1"/>
          </p:cNvSpPr>
          <p:nvPr>
            <p:ph type="title"/>
          </p:nvPr>
        </p:nvSpPr>
        <p:spPr/>
        <p:txBody>
          <a:bodyPr>
            <a:normAutofit fontScale="90000"/>
          </a:bodyPr>
          <a:lstStyle/>
          <a:p>
            <a:r>
              <a:rPr lang="en-IN" b="1" dirty="0"/>
              <a:t>INSTRUMENTATION</a:t>
            </a:r>
            <a:br>
              <a:rPr lang="en-IN" dirty="0"/>
            </a:br>
            <a:endParaRPr lang="en-IN" dirty="0"/>
          </a:p>
        </p:txBody>
      </p:sp>
      <p:sp>
        <p:nvSpPr>
          <p:cNvPr id="3" name="Content Placeholder 2">
            <a:extLst>
              <a:ext uri="{FF2B5EF4-FFF2-40B4-BE49-F238E27FC236}">
                <a16:creationId xmlns:a16="http://schemas.microsoft.com/office/drawing/2014/main" id="{188C2B2D-96CD-493C-83B2-80DDAF5A992A}"/>
              </a:ext>
            </a:extLst>
          </p:cNvPr>
          <p:cNvSpPr>
            <a:spLocks noGrp="1"/>
          </p:cNvSpPr>
          <p:nvPr>
            <p:ph idx="1"/>
          </p:nvPr>
        </p:nvSpPr>
        <p:spPr/>
        <p:txBody>
          <a:bodyPr/>
          <a:lstStyle/>
          <a:p>
            <a:r>
              <a:rPr lang="en-IN" u="sng" dirty="0"/>
              <a:t>4. Detectors</a:t>
            </a:r>
            <a:r>
              <a:rPr lang="en-IN" b="1" dirty="0"/>
              <a:t>:</a:t>
            </a:r>
            <a:br>
              <a:rPr lang="en-IN" b="1" dirty="0"/>
            </a:br>
            <a:r>
              <a:rPr lang="en-IN" dirty="0"/>
              <a:t>In order to detect radiation, three types of photosensitive devices are</a:t>
            </a:r>
            <a:br>
              <a:rPr lang="en-IN" dirty="0"/>
            </a:br>
            <a:r>
              <a:rPr lang="en-IN" dirty="0"/>
              <a:t>a. photovoltaic cells or barrier- layer cell</a:t>
            </a:r>
            <a:br>
              <a:rPr lang="en-IN" dirty="0"/>
            </a:br>
            <a:r>
              <a:rPr lang="en-IN" dirty="0"/>
              <a:t>b. phototubes or </a:t>
            </a:r>
            <a:r>
              <a:rPr lang="en-IN" dirty="0" err="1"/>
              <a:t>photoemissive</a:t>
            </a:r>
            <a:r>
              <a:rPr lang="en-IN" dirty="0"/>
              <a:t> tubes</a:t>
            </a:r>
            <a:br>
              <a:rPr lang="en-IN" dirty="0"/>
            </a:br>
            <a:r>
              <a:rPr lang="en-IN" dirty="0"/>
              <a:t>c. photomultiplier tubes</a:t>
            </a:r>
          </a:p>
          <a:p>
            <a:endParaRPr lang="en-IN" dirty="0"/>
          </a:p>
        </p:txBody>
      </p:sp>
    </p:spTree>
    <p:extLst>
      <p:ext uri="{BB962C8B-B14F-4D97-AF65-F5344CB8AC3E}">
        <p14:creationId xmlns:p14="http://schemas.microsoft.com/office/powerpoint/2010/main" val="1163572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F4578-23C9-4F40-A927-1826860387E6}"/>
              </a:ext>
            </a:extLst>
          </p:cNvPr>
          <p:cNvSpPr>
            <a:spLocks noGrp="1"/>
          </p:cNvSpPr>
          <p:nvPr>
            <p:ph type="title"/>
          </p:nvPr>
        </p:nvSpPr>
        <p:spPr/>
        <p:txBody>
          <a:bodyPr>
            <a:normAutofit fontScale="90000"/>
          </a:bodyPr>
          <a:lstStyle/>
          <a:p>
            <a:r>
              <a:rPr lang="en-IN" b="1" dirty="0"/>
              <a:t>INSTRUMENTATION</a:t>
            </a:r>
            <a:br>
              <a:rPr lang="en-IN" dirty="0"/>
            </a:br>
            <a:endParaRPr lang="en-IN" dirty="0"/>
          </a:p>
        </p:txBody>
      </p:sp>
      <p:sp>
        <p:nvSpPr>
          <p:cNvPr id="3" name="Content Placeholder 2">
            <a:extLst>
              <a:ext uri="{FF2B5EF4-FFF2-40B4-BE49-F238E27FC236}">
                <a16:creationId xmlns:a16="http://schemas.microsoft.com/office/drawing/2014/main" id="{F2368A9C-D2FF-4B36-AC5B-E58580C8C0F8}"/>
              </a:ext>
            </a:extLst>
          </p:cNvPr>
          <p:cNvSpPr>
            <a:spLocks noGrp="1"/>
          </p:cNvSpPr>
          <p:nvPr>
            <p:ph idx="1"/>
          </p:nvPr>
        </p:nvSpPr>
        <p:spPr/>
        <p:txBody>
          <a:bodyPr>
            <a:normAutofit lnSpcReduction="10000"/>
          </a:bodyPr>
          <a:lstStyle/>
          <a:p>
            <a:r>
              <a:rPr lang="en-IN" b="1" dirty="0"/>
              <a:t>Photovoltaic cell</a:t>
            </a:r>
            <a:r>
              <a:rPr lang="en-IN" dirty="0"/>
              <a:t> is also known as barrier layer or </a:t>
            </a:r>
            <a:r>
              <a:rPr lang="en-IN" dirty="0" err="1"/>
              <a:t>photronic</a:t>
            </a:r>
            <a:r>
              <a:rPr lang="en-IN" dirty="0"/>
              <a:t> cell. It consists of a metallic base plate like iron or aluminium which acts as one electrode. On its surface, a thin layer of a semiconductor metal like selenium is deposited. Then the surface of selenium is covered by a very thin layer of silver or gold which acts as a second collector tube.</a:t>
            </a:r>
          </a:p>
          <a:p>
            <a:r>
              <a:rPr lang="en-IN" dirty="0"/>
              <a:t>When the radiation is incident upon the surface of selenium, electrons are generated at the selenium- silver surface and the electrons are collected by the silver. This accumulation at the silver surface creates an electric voltage difference between the silver surface and the basis of the cell.</a:t>
            </a:r>
          </a:p>
          <a:p>
            <a:endParaRPr lang="en-IN" dirty="0"/>
          </a:p>
        </p:txBody>
      </p:sp>
    </p:spTree>
    <p:extLst>
      <p:ext uri="{BB962C8B-B14F-4D97-AF65-F5344CB8AC3E}">
        <p14:creationId xmlns:p14="http://schemas.microsoft.com/office/powerpoint/2010/main" val="442479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DED05-306A-4F95-A739-A2644A23F4BC}"/>
              </a:ext>
            </a:extLst>
          </p:cNvPr>
          <p:cNvSpPr>
            <a:spLocks noGrp="1"/>
          </p:cNvSpPr>
          <p:nvPr>
            <p:ph type="title"/>
          </p:nvPr>
        </p:nvSpPr>
        <p:spPr/>
        <p:txBody>
          <a:bodyPr>
            <a:normAutofit fontScale="90000"/>
          </a:bodyPr>
          <a:lstStyle/>
          <a:p>
            <a:r>
              <a:rPr lang="en-IN" b="1" dirty="0"/>
              <a:t>INSTRUMENTATION</a:t>
            </a:r>
            <a:br>
              <a:rPr lang="en-IN" dirty="0"/>
            </a:br>
            <a:endParaRPr lang="en-IN" dirty="0"/>
          </a:p>
        </p:txBody>
      </p:sp>
      <p:sp>
        <p:nvSpPr>
          <p:cNvPr id="3" name="Content Placeholder 2">
            <a:extLst>
              <a:ext uri="{FF2B5EF4-FFF2-40B4-BE49-F238E27FC236}">
                <a16:creationId xmlns:a16="http://schemas.microsoft.com/office/drawing/2014/main" id="{238D79CB-6E3B-4A53-B7CA-B00B42131891}"/>
              </a:ext>
            </a:extLst>
          </p:cNvPr>
          <p:cNvSpPr>
            <a:spLocks noGrp="1"/>
          </p:cNvSpPr>
          <p:nvPr>
            <p:ph idx="1"/>
          </p:nvPr>
        </p:nvSpPr>
        <p:spPr/>
        <p:txBody>
          <a:bodyPr/>
          <a:lstStyle/>
          <a:p>
            <a:r>
              <a:rPr lang="en-IN" b="1" dirty="0"/>
              <a:t>Phototubes</a:t>
            </a:r>
            <a:r>
              <a:rPr lang="en-IN" dirty="0"/>
              <a:t> are also known as photo emissive cells. A phototube consists of an evacuated glass bulb. There is light sensitive cathode inside it. The inner surface of cathode is coated with light sensitive layer such as potassium oxide and silver oxide.</a:t>
            </a:r>
          </a:p>
          <a:p>
            <a:r>
              <a:rPr lang="en-IN" dirty="0"/>
              <a:t>When radiation is incident upon a cathode, photoelectrons are emitted. These are collected by an anode. Then these are returned via external circuit. And by this process current is amplified and recorded.</a:t>
            </a:r>
          </a:p>
          <a:p>
            <a:endParaRPr lang="en-IN" dirty="0"/>
          </a:p>
        </p:txBody>
      </p:sp>
    </p:spTree>
    <p:extLst>
      <p:ext uri="{BB962C8B-B14F-4D97-AF65-F5344CB8AC3E}">
        <p14:creationId xmlns:p14="http://schemas.microsoft.com/office/powerpoint/2010/main" val="1106399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2075E-3CEB-4A06-904D-39896BA5B59C}"/>
              </a:ext>
            </a:extLst>
          </p:cNvPr>
          <p:cNvSpPr>
            <a:spLocks noGrp="1"/>
          </p:cNvSpPr>
          <p:nvPr>
            <p:ph type="title"/>
          </p:nvPr>
        </p:nvSpPr>
        <p:spPr/>
        <p:txBody>
          <a:bodyPr>
            <a:normAutofit fontScale="90000"/>
          </a:bodyPr>
          <a:lstStyle/>
          <a:p>
            <a:r>
              <a:rPr lang="en-IN" b="1" dirty="0"/>
              <a:t>INSTRUMENTATION</a:t>
            </a:r>
            <a:br>
              <a:rPr lang="en-IN" dirty="0"/>
            </a:br>
            <a:endParaRPr lang="en-IN" dirty="0"/>
          </a:p>
        </p:txBody>
      </p:sp>
      <p:sp>
        <p:nvSpPr>
          <p:cNvPr id="3" name="Content Placeholder 2">
            <a:extLst>
              <a:ext uri="{FF2B5EF4-FFF2-40B4-BE49-F238E27FC236}">
                <a16:creationId xmlns:a16="http://schemas.microsoft.com/office/drawing/2014/main" id="{2520A0F8-8DB5-4D3B-A107-17F375940192}"/>
              </a:ext>
            </a:extLst>
          </p:cNvPr>
          <p:cNvSpPr>
            <a:spLocks noGrp="1"/>
          </p:cNvSpPr>
          <p:nvPr>
            <p:ph idx="1"/>
          </p:nvPr>
        </p:nvSpPr>
        <p:spPr/>
        <p:txBody>
          <a:bodyPr>
            <a:normAutofit lnSpcReduction="10000"/>
          </a:bodyPr>
          <a:lstStyle/>
          <a:p>
            <a:r>
              <a:rPr lang="en-IN" b="1" dirty="0"/>
              <a:t>The photomultiplier tube</a:t>
            </a:r>
            <a:r>
              <a:rPr lang="en-IN" dirty="0"/>
              <a:t> is a commonly used detector in UV spectroscopy. It consists of a photo emissive cathode (a cathode which emits electrons when struck by photons of radiation), several dynodes (which emit several electrons for each electron striking them) and an anode.</a:t>
            </a:r>
            <a:br>
              <a:rPr lang="en-IN" dirty="0"/>
            </a:br>
            <a:r>
              <a:rPr lang="en-IN" dirty="0"/>
              <a:t>A photon of radiation entering the tube strikes the cathode, causing the emission of several electrons. These electrons are accelerated towards the first dynode (which is 90V more positive than the cathode). The electrons strike the first dynode, causing the emission of several electrons for each incident electron.</a:t>
            </a:r>
          </a:p>
        </p:txBody>
      </p:sp>
    </p:spTree>
    <p:extLst>
      <p:ext uri="{BB962C8B-B14F-4D97-AF65-F5344CB8AC3E}">
        <p14:creationId xmlns:p14="http://schemas.microsoft.com/office/powerpoint/2010/main" val="1727752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52049-1357-4413-8EC0-C31DF1FE7C9C}"/>
              </a:ext>
            </a:extLst>
          </p:cNvPr>
          <p:cNvSpPr>
            <a:spLocks noGrp="1"/>
          </p:cNvSpPr>
          <p:nvPr>
            <p:ph type="title"/>
          </p:nvPr>
        </p:nvSpPr>
        <p:spPr/>
        <p:txBody>
          <a:bodyPr>
            <a:normAutofit fontScale="90000"/>
          </a:bodyPr>
          <a:lstStyle/>
          <a:p>
            <a:r>
              <a:rPr lang="en-IN" b="1" dirty="0"/>
              <a:t>INSTRUMENTATION</a:t>
            </a:r>
            <a:br>
              <a:rPr lang="en-IN" dirty="0"/>
            </a:br>
            <a:endParaRPr lang="en-IN" dirty="0"/>
          </a:p>
        </p:txBody>
      </p:sp>
      <p:sp>
        <p:nvSpPr>
          <p:cNvPr id="3" name="Content Placeholder 2">
            <a:extLst>
              <a:ext uri="{FF2B5EF4-FFF2-40B4-BE49-F238E27FC236}">
                <a16:creationId xmlns:a16="http://schemas.microsoft.com/office/drawing/2014/main" id="{8595393A-01EE-4A3D-A77F-772AD157FEDF}"/>
              </a:ext>
            </a:extLst>
          </p:cNvPr>
          <p:cNvSpPr>
            <a:spLocks noGrp="1"/>
          </p:cNvSpPr>
          <p:nvPr>
            <p:ph idx="1"/>
          </p:nvPr>
        </p:nvSpPr>
        <p:spPr/>
        <p:txBody>
          <a:bodyPr/>
          <a:lstStyle/>
          <a:p>
            <a:r>
              <a:rPr lang="en-IN" dirty="0"/>
              <a:t>These electrons are then accelerated towards the second dynode, to produce more electrons which are accelerated towards dynode three and so on. Eventually, the electrons are collected at the anode. By this time, each original photon has produced 106 - 107 electrons. The resulting current is amplified and measured.</a:t>
            </a:r>
            <a:br>
              <a:rPr lang="en-IN" dirty="0"/>
            </a:br>
            <a:r>
              <a:rPr lang="en-IN" dirty="0"/>
              <a:t>Photomultipliers are very sensitive to UV and visible radiation. They have fast response times. Intense light damages photomultipliers; they are limited to measuring low power radiation.</a:t>
            </a:r>
          </a:p>
        </p:txBody>
      </p:sp>
    </p:spTree>
    <p:extLst>
      <p:ext uri="{BB962C8B-B14F-4D97-AF65-F5344CB8AC3E}">
        <p14:creationId xmlns:p14="http://schemas.microsoft.com/office/powerpoint/2010/main" val="2220099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e the source image">
            <a:extLst>
              <a:ext uri="{FF2B5EF4-FFF2-40B4-BE49-F238E27FC236}">
                <a16:creationId xmlns:a16="http://schemas.microsoft.com/office/drawing/2014/main" id="{8719B15E-5731-4233-AA10-3FB941DBAB2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22783" y="569844"/>
            <a:ext cx="8600660" cy="5804452"/>
          </a:xfrm>
          <a:prstGeom prst="rect">
            <a:avLst/>
          </a:prstGeom>
          <a:noFill/>
          <a:ln>
            <a:noFill/>
          </a:ln>
        </p:spPr>
      </p:pic>
    </p:spTree>
    <p:extLst>
      <p:ext uri="{BB962C8B-B14F-4D97-AF65-F5344CB8AC3E}">
        <p14:creationId xmlns:p14="http://schemas.microsoft.com/office/powerpoint/2010/main" val="378219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F655F-076C-418D-9FCA-65ADDC309B61}"/>
              </a:ext>
            </a:extLst>
          </p:cNvPr>
          <p:cNvSpPr>
            <a:spLocks noGrp="1"/>
          </p:cNvSpPr>
          <p:nvPr>
            <p:ph type="ctrTitle"/>
          </p:nvPr>
        </p:nvSpPr>
        <p:spPr/>
        <p:txBody>
          <a:bodyPr/>
          <a:lstStyle/>
          <a:p>
            <a:r>
              <a:rPr lang="en-US" dirty="0"/>
              <a:t>Thank you</a:t>
            </a:r>
            <a:endParaRPr lang="en-IN" dirty="0"/>
          </a:p>
        </p:txBody>
      </p:sp>
    </p:spTree>
    <p:extLst>
      <p:ext uri="{BB962C8B-B14F-4D97-AF65-F5344CB8AC3E}">
        <p14:creationId xmlns:p14="http://schemas.microsoft.com/office/powerpoint/2010/main" val="3353800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A2854-1688-4EC7-8E75-E239451DF44A}"/>
              </a:ext>
            </a:extLst>
          </p:cNvPr>
          <p:cNvSpPr>
            <a:spLocks noGrp="1"/>
          </p:cNvSpPr>
          <p:nvPr>
            <p:ph type="title"/>
          </p:nvPr>
        </p:nvSpPr>
        <p:spPr/>
        <p:txBody>
          <a:bodyPr/>
          <a:lstStyle/>
          <a:p>
            <a:r>
              <a:rPr lang="en-US" u="sng" dirty="0"/>
              <a:t>content</a:t>
            </a:r>
            <a:endParaRPr lang="en-IN" u="sng" dirty="0"/>
          </a:p>
        </p:txBody>
      </p:sp>
      <p:sp>
        <p:nvSpPr>
          <p:cNvPr id="3" name="Content Placeholder 2">
            <a:extLst>
              <a:ext uri="{FF2B5EF4-FFF2-40B4-BE49-F238E27FC236}">
                <a16:creationId xmlns:a16="http://schemas.microsoft.com/office/drawing/2014/main" id="{35C98928-1DD1-449F-9A2C-6AAEDA858E3A}"/>
              </a:ext>
            </a:extLst>
          </p:cNvPr>
          <p:cNvSpPr>
            <a:spLocks noGrp="1"/>
          </p:cNvSpPr>
          <p:nvPr>
            <p:ph idx="1"/>
          </p:nvPr>
        </p:nvSpPr>
        <p:spPr/>
        <p:txBody>
          <a:bodyPr/>
          <a:lstStyle/>
          <a:p>
            <a:pPr>
              <a:buFont typeface="Wingdings" panose="05000000000000000000" pitchFamily="2" charset="2"/>
              <a:buChar char="Ø"/>
            </a:pPr>
            <a:r>
              <a:rPr lang="en-IN" b="1" dirty="0"/>
              <a:t> </a:t>
            </a:r>
            <a:r>
              <a:rPr lang="en-IN" sz="2800" b="1" dirty="0"/>
              <a:t>Instrumentation </a:t>
            </a:r>
            <a:endParaRPr lang="en-US" sz="2800" dirty="0"/>
          </a:p>
        </p:txBody>
      </p:sp>
    </p:spTree>
    <p:extLst>
      <p:ext uri="{BB962C8B-B14F-4D97-AF65-F5344CB8AC3E}">
        <p14:creationId xmlns:p14="http://schemas.microsoft.com/office/powerpoint/2010/main" val="3633285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FCECB-0AD4-4417-98DF-06F5CF0965A9}"/>
              </a:ext>
            </a:extLst>
          </p:cNvPr>
          <p:cNvSpPr>
            <a:spLocks noGrp="1"/>
          </p:cNvSpPr>
          <p:nvPr>
            <p:ph type="title"/>
          </p:nvPr>
        </p:nvSpPr>
        <p:spPr/>
        <p:txBody>
          <a:bodyPr>
            <a:normAutofit fontScale="90000"/>
          </a:bodyPr>
          <a:lstStyle/>
          <a:p>
            <a:r>
              <a:rPr lang="en-IN" b="1" dirty="0"/>
              <a:t>INSTRUMENTATION</a:t>
            </a:r>
            <a:br>
              <a:rPr lang="en-IN" dirty="0"/>
            </a:br>
            <a:endParaRPr lang="en-IN" dirty="0"/>
          </a:p>
        </p:txBody>
      </p:sp>
      <p:sp>
        <p:nvSpPr>
          <p:cNvPr id="3" name="Content Placeholder 2">
            <a:extLst>
              <a:ext uri="{FF2B5EF4-FFF2-40B4-BE49-F238E27FC236}">
                <a16:creationId xmlns:a16="http://schemas.microsoft.com/office/drawing/2014/main" id="{E59A4602-94C6-413F-8AEF-928C9FB2EAC9}"/>
              </a:ext>
            </a:extLst>
          </p:cNvPr>
          <p:cNvSpPr>
            <a:spLocks noGrp="1"/>
          </p:cNvSpPr>
          <p:nvPr>
            <p:ph idx="1"/>
          </p:nvPr>
        </p:nvSpPr>
        <p:spPr/>
        <p:txBody>
          <a:bodyPr/>
          <a:lstStyle/>
          <a:p>
            <a:r>
              <a:rPr lang="en-IN" dirty="0"/>
              <a:t>Instruments for measuring the absorption of U.V. or visible radiation are made up of the following components;</a:t>
            </a:r>
            <a:br>
              <a:rPr lang="en-IN" dirty="0"/>
            </a:br>
            <a:r>
              <a:rPr lang="en-IN" dirty="0"/>
              <a:t>1. Sources (UV and visible)</a:t>
            </a:r>
            <a:br>
              <a:rPr lang="en-IN" dirty="0"/>
            </a:br>
            <a:r>
              <a:rPr lang="en-IN" dirty="0"/>
              <a:t>2. filter or monochromator</a:t>
            </a:r>
            <a:br>
              <a:rPr lang="en-IN" dirty="0"/>
            </a:br>
            <a:r>
              <a:rPr lang="en-IN" dirty="0"/>
              <a:t>3. Sample containers or sample cells</a:t>
            </a:r>
            <a:br>
              <a:rPr lang="en-IN" dirty="0"/>
            </a:br>
            <a:r>
              <a:rPr lang="en-IN" dirty="0"/>
              <a:t>4. Detector</a:t>
            </a:r>
          </a:p>
          <a:p>
            <a:endParaRPr lang="en-IN" dirty="0"/>
          </a:p>
        </p:txBody>
      </p:sp>
    </p:spTree>
    <p:extLst>
      <p:ext uri="{BB962C8B-B14F-4D97-AF65-F5344CB8AC3E}">
        <p14:creationId xmlns:p14="http://schemas.microsoft.com/office/powerpoint/2010/main" val="2722490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5CEDA-8203-43C7-81C2-B0CCCB3C72B0}"/>
              </a:ext>
            </a:extLst>
          </p:cNvPr>
          <p:cNvSpPr>
            <a:spLocks noGrp="1"/>
          </p:cNvSpPr>
          <p:nvPr>
            <p:ph type="title"/>
          </p:nvPr>
        </p:nvSpPr>
        <p:spPr/>
        <p:txBody>
          <a:bodyPr>
            <a:normAutofit fontScale="90000"/>
          </a:bodyPr>
          <a:lstStyle/>
          <a:p>
            <a:r>
              <a:rPr lang="en-IN" b="1" dirty="0"/>
              <a:t>INSTRUMENTATION</a:t>
            </a:r>
            <a:br>
              <a:rPr lang="en-IN" dirty="0"/>
            </a:br>
            <a:endParaRPr lang="en-IN" dirty="0"/>
          </a:p>
        </p:txBody>
      </p:sp>
      <p:sp>
        <p:nvSpPr>
          <p:cNvPr id="3" name="Content Placeholder 2">
            <a:extLst>
              <a:ext uri="{FF2B5EF4-FFF2-40B4-BE49-F238E27FC236}">
                <a16:creationId xmlns:a16="http://schemas.microsoft.com/office/drawing/2014/main" id="{34C7D3C9-1C24-452A-AE92-86EE166F8900}"/>
              </a:ext>
            </a:extLst>
          </p:cNvPr>
          <p:cNvSpPr>
            <a:spLocks noGrp="1"/>
          </p:cNvSpPr>
          <p:nvPr>
            <p:ph idx="1"/>
          </p:nvPr>
        </p:nvSpPr>
        <p:spPr/>
        <p:txBody>
          <a:bodyPr>
            <a:normAutofit fontScale="92500" lnSpcReduction="10000"/>
          </a:bodyPr>
          <a:lstStyle/>
          <a:p>
            <a:r>
              <a:rPr lang="en-IN" u="sng" dirty="0"/>
              <a:t>1. Radiation source:</a:t>
            </a:r>
            <a:br>
              <a:rPr lang="en-IN" dirty="0"/>
            </a:br>
            <a:r>
              <a:rPr lang="en-IN" dirty="0"/>
              <a:t>It is important that the power of the radiation source does not change abruptly over its wavelength range.</a:t>
            </a:r>
            <a:br>
              <a:rPr lang="en-IN" dirty="0"/>
            </a:br>
            <a:r>
              <a:rPr lang="en-IN" dirty="0"/>
              <a:t>The electrical excitation of deuterium or hydrogen at low pressure produces a continuous UV spectrum. The mechanism for this involves formation of an excited molecular species, which breaks up to give two atomic species and an ultraviolet photon</a:t>
            </a:r>
            <a:br>
              <a:rPr lang="en-IN" dirty="0"/>
            </a:br>
            <a:r>
              <a:rPr lang="en-IN" dirty="0"/>
              <a:t>Both Deuterium and Hydrogen lamps emit radiation in the range 160 - 375 nm. Quartz windows must be used in these lamps, and quartz cuvettes must be used, because glass absorbs radiation of wavelengths less than 350 nm.</a:t>
            </a:r>
          </a:p>
          <a:p>
            <a:endParaRPr lang="en-IN" dirty="0"/>
          </a:p>
        </p:txBody>
      </p:sp>
    </p:spTree>
    <p:extLst>
      <p:ext uri="{BB962C8B-B14F-4D97-AF65-F5344CB8AC3E}">
        <p14:creationId xmlns:p14="http://schemas.microsoft.com/office/powerpoint/2010/main" val="3935392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13046-07B3-49FD-972C-694746F3252B}"/>
              </a:ext>
            </a:extLst>
          </p:cNvPr>
          <p:cNvSpPr>
            <a:spLocks noGrp="1"/>
          </p:cNvSpPr>
          <p:nvPr>
            <p:ph type="title"/>
          </p:nvPr>
        </p:nvSpPr>
        <p:spPr/>
        <p:txBody>
          <a:bodyPr>
            <a:normAutofit fontScale="90000"/>
          </a:bodyPr>
          <a:lstStyle/>
          <a:p>
            <a:r>
              <a:rPr lang="en-IN" b="1" dirty="0"/>
              <a:t>INSTRUMENTATION</a:t>
            </a:r>
            <a:br>
              <a:rPr lang="en-IN" dirty="0"/>
            </a:br>
            <a:endParaRPr lang="en-IN" dirty="0"/>
          </a:p>
        </p:txBody>
      </p:sp>
      <p:sp>
        <p:nvSpPr>
          <p:cNvPr id="3" name="Content Placeholder 2">
            <a:extLst>
              <a:ext uri="{FF2B5EF4-FFF2-40B4-BE49-F238E27FC236}">
                <a16:creationId xmlns:a16="http://schemas.microsoft.com/office/drawing/2014/main" id="{433F5490-EF07-44F2-96A4-8DDC6007FB65}"/>
              </a:ext>
            </a:extLst>
          </p:cNvPr>
          <p:cNvSpPr>
            <a:spLocks noGrp="1"/>
          </p:cNvSpPr>
          <p:nvPr>
            <p:ph idx="1"/>
          </p:nvPr>
        </p:nvSpPr>
        <p:spPr/>
        <p:txBody>
          <a:bodyPr>
            <a:normAutofit fontScale="92500" lnSpcReduction="20000"/>
          </a:bodyPr>
          <a:lstStyle/>
          <a:p>
            <a:r>
              <a:rPr lang="en-IN" dirty="0"/>
              <a:t>Various UV radiation sources are as follows</a:t>
            </a:r>
            <a:br>
              <a:rPr lang="en-IN" dirty="0"/>
            </a:br>
            <a:r>
              <a:rPr lang="en-IN" dirty="0"/>
              <a:t>a. Deuterium lamp</a:t>
            </a:r>
            <a:br>
              <a:rPr lang="en-IN" dirty="0"/>
            </a:br>
            <a:r>
              <a:rPr lang="en-IN" dirty="0"/>
              <a:t>b. Hydrogen lamp</a:t>
            </a:r>
            <a:br>
              <a:rPr lang="en-IN" dirty="0"/>
            </a:br>
            <a:r>
              <a:rPr lang="en-IN" dirty="0"/>
              <a:t>c. Tungsten lamp</a:t>
            </a:r>
            <a:br>
              <a:rPr lang="en-IN" dirty="0"/>
            </a:br>
            <a:r>
              <a:rPr lang="en-IN" dirty="0"/>
              <a:t>d. Xenon discharge lamp</a:t>
            </a:r>
            <a:br>
              <a:rPr lang="en-IN" dirty="0"/>
            </a:br>
            <a:r>
              <a:rPr lang="en-IN" dirty="0"/>
              <a:t>e. Mercury arc lamp</a:t>
            </a:r>
          </a:p>
          <a:p>
            <a:r>
              <a:rPr lang="en-IN" dirty="0"/>
              <a:t>Various Visible radiation sources are as follows</a:t>
            </a:r>
            <a:br>
              <a:rPr lang="en-IN" dirty="0"/>
            </a:br>
            <a:r>
              <a:rPr lang="en-IN" dirty="0"/>
              <a:t>a. Tungsten lamp</a:t>
            </a:r>
            <a:br>
              <a:rPr lang="en-IN" dirty="0"/>
            </a:br>
            <a:r>
              <a:rPr lang="en-IN" dirty="0"/>
              <a:t>b. Mercury vapour lamp</a:t>
            </a:r>
            <a:br>
              <a:rPr lang="en-IN" dirty="0"/>
            </a:br>
            <a:r>
              <a:rPr lang="en-IN" dirty="0"/>
              <a:t>c. </a:t>
            </a:r>
            <a:r>
              <a:rPr lang="en-IN" dirty="0" err="1"/>
              <a:t>Carbonone</a:t>
            </a:r>
            <a:r>
              <a:rPr lang="en-IN" dirty="0"/>
              <a:t> lamp</a:t>
            </a:r>
          </a:p>
          <a:p>
            <a:endParaRPr lang="en-IN" dirty="0"/>
          </a:p>
        </p:txBody>
      </p:sp>
    </p:spTree>
    <p:extLst>
      <p:ext uri="{BB962C8B-B14F-4D97-AF65-F5344CB8AC3E}">
        <p14:creationId xmlns:p14="http://schemas.microsoft.com/office/powerpoint/2010/main" val="3307451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B2F8C-029F-40C7-9168-AD2EEFB108EA}"/>
              </a:ext>
            </a:extLst>
          </p:cNvPr>
          <p:cNvSpPr>
            <a:spLocks noGrp="1"/>
          </p:cNvSpPr>
          <p:nvPr>
            <p:ph type="title"/>
          </p:nvPr>
        </p:nvSpPr>
        <p:spPr/>
        <p:txBody>
          <a:bodyPr>
            <a:normAutofit fontScale="90000"/>
          </a:bodyPr>
          <a:lstStyle/>
          <a:p>
            <a:r>
              <a:rPr lang="en-IN" b="1" dirty="0"/>
              <a:t>INSTRUMENTATION</a:t>
            </a:r>
            <a:br>
              <a:rPr lang="en-IN" dirty="0"/>
            </a:br>
            <a:endParaRPr lang="en-IN" dirty="0"/>
          </a:p>
        </p:txBody>
      </p:sp>
      <p:sp>
        <p:nvSpPr>
          <p:cNvPr id="3" name="Content Placeholder 2">
            <a:extLst>
              <a:ext uri="{FF2B5EF4-FFF2-40B4-BE49-F238E27FC236}">
                <a16:creationId xmlns:a16="http://schemas.microsoft.com/office/drawing/2014/main" id="{320FA987-56AF-401F-83F8-C6E2611DCF8C}"/>
              </a:ext>
            </a:extLst>
          </p:cNvPr>
          <p:cNvSpPr>
            <a:spLocks noGrp="1"/>
          </p:cNvSpPr>
          <p:nvPr>
            <p:ph idx="1"/>
          </p:nvPr>
        </p:nvSpPr>
        <p:spPr/>
        <p:txBody>
          <a:bodyPr/>
          <a:lstStyle/>
          <a:p>
            <a:r>
              <a:rPr lang="en-IN" u="sng" dirty="0"/>
              <a:t>2. filters or monochromators</a:t>
            </a:r>
            <a:r>
              <a:rPr lang="en-IN" b="1" dirty="0"/>
              <a:t>:</a:t>
            </a:r>
            <a:br>
              <a:rPr lang="en-IN" b="1" dirty="0"/>
            </a:br>
            <a:r>
              <a:rPr lang="en-IN" dirty="0"/>
              <a:t>All monochromators contain the following component parts;</a:t>
            </a:r>
            <a:br>
              <a:rPr lang="en-IN" dirty="0"/>
            </a:br>
            <a:r>
              <a:rPr lang="en-IN" dirty="0"/>
              <a:t>• An entrance slit</a:t>
            </a:r>
            <a:br>
              <a:rPr lang="en-IN" dirty="0"/>
            </a:br>
            <a:r>
              <a:rPr lang="en-IN" dirty="0"/>
              <a:t>• A collimating lens</a:t>
            </a:r>
            <a:br>
              <a:rPr lang="en-IN" dirty="0"/>
            </a:br>
            <a:r>
              <a:rPr lang="en-IN" dirty="0"/>
              <a:t>• A dispersing device (a prism or a grating)</a:t>
            </a:r>
            <a:br>
              <a:rPr lang="en-IN" dirty="0"/>
            </a:br>
            <a:r>
              <a:rPr lang="en-IN" dirty="0"/>
              <a:t>• A focusing lens</a:t>
            </a:r>
            <a:br>
              <a:rPr lang="en-IN" dirty="0"/>
            </a:br>
            <a:r>
              <a:rPr lang="en-IN" dirty="0"/>
              <a:t>• An exit slit</a:t>
            </a:r>
          </a:p>
        </p:txBody>
      </p:sp>
    </p:spTree>
    <p:extLst>
      <p:ext uri="{BB962C8B-B14F-4D97-AF65-F5344CB8AC3E}">
        <p14:creationId xmlns:p14="http://schemas.microsoft.com/office/powerpoint/2010/main" val="3490938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24084-AE2D-4E99-B2D4-5CC0E47F25EF}"/>
              </a:ext>
            </a:extLst>
          </p:cNvPr>
          <p:cNvSpPr>
            <a:spLocks noGrp="1"/>
          </p:cNvSpPr>
          <p:nvPr>
            <p:ph type="title"/>
          </p:nvPr>
        </p:nvSpPr>
        <p:spPr/>
        <p:txBody>
          <a:bodyPr>
            <a:normAutofit fontScale="90000"/>
          </a:bodyPr>
          <a:lstStyle/>
          <a:p>
            <a:r>
              <a:rPr lang="en-IN" b="1" dirty="0"/>
              <a:t>INSTRUMENTATION</a:t>
            </a:r>
            <a:br>
              <a:rPr lang="en-IN" dirty="0"/>
            </a:br>
            <a:endParaRPr lang="en-IN" dirty="0"/>
          </a:p>
        </p:txBody>
      </p:sp>
      <p:sp>
        <p:nvSpPr>
          <p:cNvPr id="3" name="Content Placeholder 2">
            <a:extLst>
              <a:ext uri="{FF2B5EF4-FFF2-40B4-BE49-F238E27FC236}">
                <a16:creationId xmlns:a16="http://schemas.microsoft.com/office/drawing/2014/main" id="{E282B8FF-9454-4866-8272-BF342C3E9425}"/>
              </a:ext>
            </a:extLst>
          </p:cNvPr>
          <p:cNvSpPr>
            <a:spLocks noGrp="1"/>
          </p:cNvSpPr>
          <p:nvPr>
            <p:ph idx="1"/>
          </p:nvPr>
        </p:nvSpPr>
        <p:spPr/>
        <p:txBody>
          <a:bodyPr/>
          <a:lstStyle/>
          <a:p>
            <a:r>
              <a:rPr lang="en-IN" dirty="0"/>
              <a:t>Polychromatic radiation (radiation of more than one wavelength) enters the monochromator through the entrance slit. The beam is collimated, and then strikes the dispersing element at an angle. The beam is split into its component wavelengths by the grating or prism. By moving the dispersing element or the exit slit, radiation of only a particular wavelength leaves the monochromator through the exit slit.</a:t>
            </a:r>
          </a:p>
        </p:txBody>
      </p:sp>
    </p:spTree>
    <p:extLst>
      <p:ext uri="{BB962C8B-B14F-4D97-AF65-F5344CB8AC3E}">
        <p14:creationId xmlns:p14="http://schemas.microsoft.com/office/powerpoint/2010/main" val="161320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BA3B8-2BDB-4D45-ABFE-EE5864B4CBBD}"/>
              </a:ext>
            </a:extLst>
          </p:cNvPr>
          <p:cNvSpPr>
            <a:spLocks noGrp="1"/>
          </p:cNvSpPr>
          <p:nvPr>
            <p:ph type="title"/>
          </p:nvPr>
        </p:nvSpPr>
        <p:spPr/>
        <p:txBody>
          <a:bodyPr>
            <a:normAutofit fontScale="90000"/>
          </a:bodyPr>
          <a:lstStyle/>
          <a:p>
            <a:r>
              <a:rPr lang="en-IN" b="1" dirty="0"/>
              <a:t>INSTRUMENTATION</a:t>
            </a:r>
            <a:br>
              <a:rPr lang="en-IN" dirty="0"/>
            </a:br>
            <a:endParaRPr lang="en-IN" dirty="0"/>
          </a:p>
        </p:txBody>
      </p:sp>
      <p:sp>
        <p:nvSpPr>
          <p:cNvPr id="3" name="Content Placeholder 2">
            <a:extLst>
              <a:ext uri="{FF2B5EF4-FFF2-40B4-BE49-F238E27FC236}">
                <a16:creationId xmlns:a16="http://schemas.microsoft.com/office/drawing/2014/main" id="{DA82E5BB-C6D4-4927-88D4-6206686F634F}"/>
              </a:ext>
            </a:extLst>
          </p:cNvPr>
          <p:cNvSpPr>
            <a:spLocks noGrp="1"/>
          </p:cNvSpPr>
          <p:nvPr>
            <p:ph idx="1"/>
          </p:nvPr>
        </p:nvSpPr>
        <p:spPr/>
        <p:txBody>
          <a:bodyPr/>
          <a:lstStyle/>
          <a:p>
            <a:r>
              <a:rPr lang="en-IN" u="sng" dirty="0"/>
              <a:t>3. sample containers or sample cells</a:t>
            </a:r>
            <a:r>
              <a:rPr lang="en-IN" b="1" dirty="0"/>
              <a:t>:</a:t>
            </a:r>
            <a:br>
              <a:rPr lang="en-IN" b="1" dirty="0"/>
            </a:br>
            <a:r>
              <a:rPr lang="en-IN" dirty="0"/>
              <a:t>A variety of sample cells available for UV region. The choice of sample cell is based on</a:t>
            </a:r>
            <a:br>
              <a:rPr lang="en-IN" dirty="0"/>
            </a:br>
            <a:r>
              <a:rPr lang="en-IN" dirty="0"/>
              <a:t>a) the path length, shape, size</a:t>
            </a:r>
            <a:br>
              <a:rPr lang="en-IN" dirty="0"/>
            </a:br>
            <a:r>
              <a:rPr lang="en-IN" dirty="0"/>
              <a:t>b) the transmission characteristics at the desired wavelength</a:t>
            </a:r>
            <a:br>
              <a:rPr lang="en-IN" dirty="0"/>
            </a:br>
            <a:r>
              <a:rPr lang="en-IN" dirty="0"/>
              <a:t>c) the relative expense</a:t>
            </a:r>
          </a:p>
          <a:p>
            <a:endParaRPr lang="en-IN" dirty="0"/>
          </a:p>
        </p:txBody>
      </p:sp>
    </p:spTree>
    <p:extLst>
      <p:ext uri="{BB962C8B-B14F-4D97-AF65-F5344CB8AC3E}">
        <p14:creationId xmlns:p14="http://schemas.microsoft.com/office/powerpoint/2010/main" val="3980103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18070-82B0-4D9E-BA36-3094F4EE7942}"/>
              </a:ext>
            </a:extLst>
          </p:cNvPr>
          <p:cNvSpPr>
            <a:spLocks noGrp="1"/>
          </p:cNvSpPr>
          <p:nvPr>
            <p:ph type="title"/>
          </p:nvPr>
        </p:nvSpPr>
        <p:spPr/>
        <p:txBody>
          <a:bodyPr>
            <a:normAutofit fontScale="90000"/>
          </a:bodyPr>
          <a:lstStyle/>
          <a:p>
            <a:r>
              <a:rPr lang="en-IN" b="1" dirty="0"/>
              <a:t>INSTRUMENTATION</a:t>
            </a:r>
            <a:br>
              <a:rPr lang="en-IN" dirty="0"/>
            </a:br>
            <a:endParaRPr lang="en-IN" dirty="0"/>
          </a:p>
        </p:txBody>
      </p:sp>
      <p:sp>
        <p:nvSpPr>
          <p:cNvPr id="3" name="Content Placeholder 2">
            <a:extLst>
              <a:ext uri="{FF2B5EF4-FFF2-40B4-BE49-F238E27FC236}">
                <a16:creationId xmlns:a16="http://schemas.microsoft.com/office/drawing/2014/main" id="{F6CBC2EF-82FF-4241-8F68-817C5056C1B4}"/>
              </a:ext>
            </a:extLst>
          </p:cNvPr>
          <p:cNvSpPr>
            <a:spLocks noGrp="1"/>
          </p:cNvSpPr>
          <p:nvPr>
            <p:ph idx="1"/>
          </p:nvPr>
        </p:nvSpPr>
        <p:spPr/>
        <p:txBody>
          <a:bodyPr/>
          <a:lstStyle/>
          <a:p>
            <a:r>
              <a:rPr lang="en-IN" dirty="0"/>
              <a:t>The cell holding the sample should be transparent to the wavelength region to be recorded. Quartz or fused silica cuvettes are required for spectroscopy in the UV region. Silicate glasses can be used for the manufacture of cuvettes for use between 350 and 2000 nm. The thickness of the cell is generally 1 cm. cells may be rectangular in shape or cylindrical with flat ends</a:t>
            </a:r>
          </a:p>
        </p:txBody>
      </p:sp>
    </p:spTree>
    <p:extLst>
      <p:ext uri="{BB962C8B-B14F-4D97-AF65-F5344CB8AC3E}">
        <p14:creationId xmlns:p14="http://schemas.microsoft.com/office/powerpoint/2010/main" val="169040985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15</TotalTime>
  <Words>952</Words>
  <Application>Microsoft Office PowerPoint</Application>
  <PresentationFormat>Widescreen</PresentationFormat>
  <Paragraphs>35</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Garamond</vt:lpstr>
      <vt:lpstr>Wingdings</vt:lpstr>
      <vt:lpstr>Organic</vt:lpstr>
      <vt:lpstr>UV-Visible Spectroscopy Part – 3 Analytical chemistry III B.Sc, semester - 5, paper - 6 </vt:lpstr>
      <vt:lpstr>content</vt:lpstr>
      <vt:lpstr>INSTRUMENTATION </vt:lpstr>
      <vt:lpstr>INSTRUMENTATION </vt:lpstr>
      <vt:lpstr>INSTRUMENTATION </vt:lpstr>
      <vt:lpstr>INSTRUMENTATION </vt:lpstr>
      <vt:lpstr>INSTRUMENTATION </vt:lpstr>
      <vt:lpstr>INSTRUMENTATION </vt:lpstr>
      <vt:lpstr>INSTRUMENTATION </vt:lpstr>
      <vt:lpstr>INSTRUMENTATION </vt:lpstr>
      <vt:lpstr>INSTRUMENTATION </vt:lpstr>
      <vt:lpstr>INSTRUMENTATION </vt:lpstr>
      <vt:lpstr>INSTRUMENTATION </vt:lpstr>
      <vt:lpstr>INSTRUMENTATION </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UV-Visible Spectroscopy</dc:title>
  <dc:creator>SSK</dc:creator>
  <cp:lastModifiedBy>NAGA SUBRAHMANYESWARA SWAMI KARANAM</cp:lastModifiedBy>
  <cp:revision>6</cp:revision>
  <dcterms:created xsi:type="dcterms:W3CDTF">2020-07-30T06:12:16Z</dcterms:created>
  <dcterms:modified xsi:type="dcterms:W3CDTF">2020-08-24T09:20:22Z</dcterms:modified>
</cp:coreProperties>
</file>